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9"/>
  </p:notesMasterIdLst>
  <p:sldIdLst>
    <p:sldId id="261" r:id="rId5"/>
    <p:sldId id="262" r:id="rId6"/>
    <p:sldId id="276" r:id="rId7"/>
    <p:sldId id="263" r:id="rId8"/>
    <p:sldId id="265" r:id="rId9"/>
    <p:sldId id="273" r:id="rId10"/>
    <p:sldId id="27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11/10/2024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11/10/2024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3"/>
            <a:ext cx="6858000" cy="1871631"/>
          </a:xfrm>
        </p:spPr>
        <p:txBody>
          <a:bodyPr>
            <a:normAutofit fontScale="90000"/>
          </a:bodyPr>
          <a:lstStyle/>
          <a:p>
            <a:pPr algn="ctr"/>
            <a:r>
              <a:rPr lang="en-US" b="1" dirty="0">
                <a:latin typeface="Arial Rounded MT Bold" panose="020F0704030504030204" pitchFamily="34" charset="0"/>
              </a:rPr>
              <a:t>TWITTER SENTIMENT ANALYSIS – GOOGLE AND APPLE PRODUCTS</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4199964"/>
            <a:ext cx="6857999" cy="355103"/>
          </a:xfrm>
        </p:spPr>
        <p:txBody>
          <a:bodyPr>
            <a:normAutofit fontScale="85000" lnSpcReduction="20000"/>
          </a:bodyPr>
          <a:lstStyle/>
          <a:p>
            <a:pPr algn="ctr"/>
            <a:r>
              <a:rPr lang="en-US" dirty="0"/>
              <a:t>Unveiling Consumer Sentiments Through MACHINE LEARNING</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p:txBody>
          <a:bodyPr/>
          <a:lstStyle/>
          <a:p>
            <a:r>
              <a:rPr lang="en-US" b="1" dirty="0">
                <a:latin typeface="Arial Black" panose="020B0A04020102020204" pitchFamily="34" charset="0"/>
              </a:rPr>
              <a:t>Evaluation</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p:txBody>
          <a:bodyPr>
            <a:normAutofit fontScale="85000" lnSpcReduction="20000"/>
          </a:bodyPr>
          <a:lstStyle/>
          <a:p>
            <a:r>
              <a:rPr lang="en-US" b="1" u="sng" dirty="0">
                <a:latin typeface="Arial" panose="020B0604020202020204" pitchFamily="34" charset="0"/>
                <a:cs typeface="Arial" panose="020B0604020202020204" pitchFamily="34" charset="0"/>
              </a:rPr>
              <a:t>Accuracy:</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This metric tells us how often the model’s predictions align with the actual sentiment in the tweets. </a:t>
            </a:r>
            <a:r>
              <a:rPr lang="en-US" u="sng" dirty="0">
                <a:latin typeface="Arial" panose="020B0604020202020204" pitchFamily="34" charset="0"/>
                <a:cs typeface="Arial" panose="020B0604020202020204" pitchFamily="34" charset="0"/>
              </a:rPr>
              <a:t>High accuracy</a:t>
            </a:r>
            <a:r>
              <a:rPr lang="en-US" dirty="0">
                <a:latin typeface="Arial" panose="020B0604020202020204" pitchFamily="34" charset="0"/>
                <a:cs typeface="Arial" panose="020B0604020202020204" pitchFamily="34" charset="0"/>
              </a:rPr>
              <a:t> means the model is effective at recognizing and classifying sentiments while low accuracy means its not as effective. For instance, if we achieved 85% accuracy, it means the model correctly classified 85 out of every 100 tweets.</a:t>
            </a:r>
          </a:p>
          <a:p>
            <a:r>
              <a:rPr lang="en-US" b="1" u="sng" dirty="0">
                <a:latin typeface="Arial" panose="020B0604020202020204" pitchFamily="34" charset="0"/>
                <a:cs typeface="Arial" panose="020B0604020202020204" pitchFamily="34" charset="0"/>
              </a:rPr>
              <a:t>Confusion Matrix:</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To assess </a:t>
            </a:r>
            <a:r>
              <a:rPr lang="en-US" u="sng" dirty="0">
                <a:latin typeface="Arial" panose="020B0604020202020204" pitchFamily="34" charset="0"/>
                <a:cs typeface="Arial" panose="020B0604020202020204" pitchFamily="34" charset="0"/>
              </a:rPr>
              <a:t>how the model performed across all categories </a:t>
            </a:r>
            <a:r>
              <a:rPr lang="en-US" dirty="0">
                <a:latin typeface="Arial" panose="020B0604020202020204" pitchFamily="34" charset="0"/>
                <a:cs typeface="Arial" panose="020B0604020202020204" pitchFamily="34" charset="0"/>
              </a:rPr>
              <a:t>(positive, negative, and neutral), we used a confusion matrix. This tool helps us see where the model made mistakes, such as mixing up neutral tweets with positive ones. It provides insight into areas where the model can be improved or where sentiment is harder to distinguish.</a:t>
            </a:r>
          </a:p>
        </p:txBody>
      </p:sp>
    </p:spTree>
    <p:extLst>
      <p:ext uri="{BB962C8B-B14F-4D97-AF65-F5344CB8AC3E}">
        <p14:creationId xmlns:p14="http://schemas.microsoft.com/office/powerpoint/2010/main" val="4155805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a:xfrm>
            <a:off x="1141413" y="618518"/>
            <a:ext cx="9905998" cy="1250623"/>
          </a:xfrm>
        </p:spPr>
        <p:txBody>
          <a:bodyPr/>
          <a:lstStyle/>
          <a:p>
            <a:r>
              <a:rPr lang="en-US" b="1" dirty="0">
                <a:latin typeface="Arial Black" panose="020B0A04020102020204" pitchFamily="34" charset="0"/>
              </a:rPr>
              <a:t>KEY FINDINGS</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a:xfrm>
            <a:off x="1141412" y="1869141"/>
            <a:ext cx="9905999" cy="4370341"/>
          </a:xfrm>
        </p:spPr>
        <p:txBody>
          <a:bodyPr>
            <a:normAutofit lnSpcReduction="10000"/>
          </a:bodyPr>
          <a:lstStyle/>
          <a:p>
            <a:r>
              <a:rPr lang="en-US" b="1" u="sng" dirty="0">
                <a:latin typeface="Arial" panose="020B0604020202020204" pitchFamily="34" charset="0"/>
                <a:cs typeface="Arial" panose="020B0604020202020204" pitchFamily="34" charset="0"/>
              </a:rPr>
              <a:t>Tuned Random Forest model</a:t>
            </a:r>
            <a:r>
              <a:rPr lang="en-US" dirty="0">
                <a:latin typeface="Arial" panose="020B0604020202020204" pitchFamily="34" charset="0"/>
                <a:cs typeface="Arial" panose="020B0604020202020204" pitchFamily="34" charset="0"/>
              </a:rPr>
              <a:t> and </a:t>
            </a:r>
            <a:r>
              <a:rPr lang="en-US" b="1" u="sng" dirty="0">
                <a:latin typeface="Arial" panose="020B0604020202020204" pitchFamily="34" charset="0"/>
                <a:cs typeface="Arial" panose="020B0604020202020204" pitchFamily="34" charset="0"/>
              </a:rPr>
              <a:t>Tuned Logistic Regression model</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achieved the highest accuracy and recall scores, both scoring approximately </a:t>
            </a:r>
            <a:r>
              <a:rPr lang="en-US" b="1" dirty="0">
                <a:latin typeface="Arial" panose="020B0604020202020204" pitchFamily="34" charset="0"/>
                <a:cs typeface="Arial" panose="020B0604020202020204" pitchFamily="34" charset="0"/>
              </a:rPr>
              <a:t>83.7%</a:t>
            </a:r>
            <a:r>
              <a:rPr lang="en-US" dirty="0">
                <a:latin typeface="Arial" panose="020B0604020202020204" pitchFamily="34" charset="0"/>
                <a:cs typeface="Arial" panose="020B0604020202020204" pitchFamily="34" charset="0"/>
              </a:rPr>
              <a:t> in accuracy and </a:t>
            </a:r>
            <a:r>
              <a:rPr lang="en-US" b="1" dirty="0">
                <a:latin typeface="Arial" panose="020B0604020202020204" pitchFamily="34" charset="0"/>
                <a:cs typeface="Arial" panose="020B0604020202020204" pitchFamily="34" charset="0"/>
              </a:rPr>
              <a:t>83.6%</a:t>
            </a:r>
            <a:r>
              <a:rPr lang="en-US" dirty="0">
                <a:latin typeface="Arial" panose="020B0604020202020204" pitchFamily="34" charset="0"/>
                <a:cs typeface="Arial" panose="020B0604020202020204" pitchFamily="34" charset="0"/>
              </a:rPr>
              <a:t> in recall. Making these our models of choice.</a:t>
            </a:r>
          </a:p>
          <a:p>
            <a:r>
              <a:rPr lang="en-US" dirty="0">
                <a:latin typeface="Arial" panose="020B0604020202020204" pitchFamily="34" charset="0"/>
                <a:cs typeface="Arial" panose="020B0604020202020204" pitchFamily="34" charset="0"/>
              </a:rPr>
              <a:t>This high performance was achieved after model hyperparameter tuning which significantly improved model performance, where the Random Forest and Logistic Regression models’ accuracy and recall improved by more than </a:t>
            </a:r>
            <a:r>
              <a:rPr lang="en-US" b="1" dirty="0">
                <a:latin typeface="Arial" panose="020B0604020202020204" pitchFamily="34" charset="0"/>
                <a:cs typeface="Arial" panose="020B0604020202020204" pitchFamily="34" charset="0"/>
              </a:rPr>
              <a:t>10%</a:t>
            </a:r>
            <a:r>
              <a:rPr lang="en-US" dirty="0">
                <a:latin typeface="Arial" panose="020B0604020202020204" pitchFamily="34" charset="0"/>
                <a:cs typeface="Arial" panose="020B0604020202020204" pitchFamily="34" charset="0"/>
              </a:rPr>
              <a:t> in some cases.</a:t>
            </a:r>
          </a:p>
          <a:p>
            <a:pPr marL="0" indent="0">
              <a:buNone/>
            </a:pPr>
            <a:r>
              <a:rPr lang="en-US" sz="1700" b="1" u="sng" dirty="0">
                <a:latin typeface="Arial" panose="020B0604020202020204" pitchFamily="34" charset="0"/>
                <a:cs typeface="Arial" panose="020B0604020202020204" pitchFamily="34" charset="0"/>
              </a:rPr>
              <a:t>NOTE</a:t>
            </a:r>
            <a:r>
              <a:rPr lang="en-US" sz="1700" b="1" dirty="0">
                <a:latin typeface="Arial" panose="020B0604020202020204" pitchFamily="34" charset="0"/>
                <a:cs typeface="Arial" panose="020B0604020202020204" pitchFamily="34" charset="0"/>
              </a:rPr>
              <a:t>: </a:t>
            </a:r>
            <a:r>
              <a:rPr lang="en-US" sz="1700" b="1" u="sng" dirty="0">
                <a:latin typeface="Arial" panose="020B0604020202020204" pitchFamily="34" charset="0"/>
                <a:cs typeface="Arial" panose="020B0604020202020204" pitchFamily="34" charset="0"/>
              </a:rPr>
              <a:t>Hyperparameter tuning</a:t>
            </a:r>
            <a:r>
              <a:rPr lang="en-US" sz="1700" b="1" dirty="0">
                <a:latin typeface="Arial" panose="020B0604020202020204" pitchFamily="34" charset="0"/>
                <a:cs typeface="Arial" panose="020B0604020202020204" pitchFamily="34" charset="0"/>
              </a:rPr>
              <a:t> is the process of selecting the optimal values for a machine learning model’s configuration variables.</a:t>
            </a:r>
          </a:p>
        </p:txBody>
      </p:sp>
    </p:spTree>
    <p:extLst>
      <p:ext uri="{BB962C8B-B14F-4D97-AF65-F5344CB8AC3E}">
        <p14:creationId xmlns:p14="http://schemas.microsoft.com/office/powerpoint/2010/main" val="4133919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a:xfrm>
            <a:off x="1141412" y="618518"/>
            <a:ext cx="10181011" cy="1331305"/>
          </a:xfrm>
        </p:spPr>
        <p:txBody>
          <a:bodyPr/>
          <a:lstStyle/>
          <a:p>
            <a:r>
              <a:rPr lang="en-US" b="1" dirty="0">
                <a:latin typeface="Arial Black" panose="020B0A04020102020204" pitchFamily="34" charset="0"/>
              </a:rPr>
              <a:t>Recommendations</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a:xfrm>
            <a:off x="1141412" y="1949823"/>
            <a:ext cx="9905999" cy="4034117"/>
          </a:xfrm>
        </p:spPr>
        <p:txBody>
          <a:bodyPr>
            <a:normAutofit/>
          </a:bodyPr>
          <a:lstStyle/>
          <a:p>
            <a:r>
              <a:rPr lang="en-US" dirty="0">
                <a:latin typeface="Arial" panose="020B0604020202020204" pitchFamily="34" charset="0"/>
                <a:cs typeface="Arial" panose="020B0604020202020204" pitchFamily="34" charset="0"/>
              </a:rPr>
              <a:t>For Apple and Google:</a:t>
            </a:r>
          </a:p>
          <a:p>
            <a:pPr lvl="1">
              <a:buFont typeface="Courier New" panose="02070309020205020404" pitchFamily="49" charset="0"/>
              <a:buChar char="o"/>
            </a:pPr>
            <a:r>
              <a:rPr lang="en-US" b="1" u="sng" dirty="0">
                <a:latin typeface="Arial" panose="020B0604020202020204" pitchFamily="34" charset="0"/>
                <a:cs typeface="Arial" panose="020B0604020202020204" pitchFamily="34" charset="0"/>
              </a:rPr>
              <a:t>Product Improvements:</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For both companies, we suggest focusing on areas that received frequent negative feedback. For example, if users complained about specific features, these could be reviewed and improved in future updates or versions.</a:t>
            </a:r>
          </a:p>
          <a:p>
            <a:pPr lvl="1">
              <a:buFont typeface="Courier New" panose="02070309020205020404" pitchFamily="49" charset="0"/>
              <a:buChar char="o"/>
            </a:pPr>
            <a:r>
              <a:rPr lang="en-US" b="1" u="sng" dirty="0">
                <a:latin typeface="Arial" panose="020B0604020202020204" pitchFamily="34" charset="0"/>
                <a:cs typeface="Arial" panose="020B0604020202020204" pitchFamily="34" charset="0"/>
              </a:rPr>
              <a:t>Marketing Strategies:</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Highlight aspects that customers praise, such as design, functionality, or unique features. Understanding what drives positive sentiment allows Apple and Google to reinforce these aspects in their marketing efforts.</a:t>
            </a:r>
          </a:p>
        </p:txBody>
      </p:sp>
    </p:spTree>
    <p:extLst>
      <p:ext uri="{BB962C8B-B14F-4D97-AF65-F5344CB8AC3E}">
        <p14:creationId xmlns:p14="http://schemas.microsoft.com/office/powerpoint/2010/main" val="2997420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p:txBody>
          <a:bodyPr/>
          <a:lstStyle/>
          <a:p>
            <a:r>
              <a:rPr lang="en-US" b="1" dirty="0">
                <a:latin typeface="Arial Black" panose="020B0A04020102020204" pitchFamily="34" charset="0"/>
              </a:rPr>
              <a:t>NEXT STEPS</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p:txBody>
          <a:bodyPr>
            <a:normAutofit/>
          </a:bodyPr>
          <a:lstStyle/>
          <a:p>
            <a:r>
              <a:rPr lang="en-US" b="1" u="sng" dirty="0">
                <a:latin typeface="Arial" panose="020B0604020202020204" pitchFamily="34" charset="0"/>
                <a:cs typeface="Arial" panose="020B0604020202020204" pitchFamily="34" charset="0"/>
              </a:rPr>
              <a:t>Regular Monitoring:</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We suggest implementing ongoing sentiment analysis to keep track of customer feedback.</a:t>
            </a:r>
          </a:p>
          <a:p>
            <a:r>
              <a:rPr lang="en-US" b="1" u="sng" dirty="0">
                <a:latin typeface="Arial" panose="020B0604020202020204" pitchFamily="34" charset="0"/>
                <a:cs typeface="Arial" panose="020B0604020202020204" pitchFamily="34" charset="0"/>
              </a:rPr>
              <a:t>Broader Analysis:</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Consider analyzing sentiment across different platforms, like Facebook or Reddit, for a more comprehensive understanding.</a:t>
            </a:r>
          </a:p>
          <a:p>
            <a:r>
              <a:rPr lang="en-US" b="1" u="sng" dirty="0">
                <a:latin typeface="Arial" panose="020B0604020202020204" pitchFamily="34" charset="0"/>
                <a:cs typeface="Arial" panose="020B0604020202020204" pitchFamily="34" charset="0"/>
              </a:rPr>
              <a:t>Customer Support Integration:</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Use this analysis to proactively address customer complaints and improve support.</a:t>
            </a:r>
          </a:p>
        </p:txBody>
      </p:sp>
    </p:spTree>
    <p:extLst>
      <p:ext uri="{BB962C8B-B14F-4D97-AF65-F5344CB8AC3E}">
        <p14:creationId xmlns:p14="http://schemas.microsoft.com/office/powerpoint/2010/main" val="3089167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923910"/>
            <a:ext cx="6858000" cy="921012"/>
          </a:xfrm>
        </p:spPr>
        <p:txBody>
          <a:bodyPr>
            <a:normAutofit/>
          </a:bodyPr>
          <a:lstStyle/>
          <a:p>
            <a:pPr algn="ctr"/>
            <a:r>
              <a:rPr lang="en-US" b="1" dirty="0">
                <a:latin typeface="Arial Rounded MT Bold" panose="020F0704030504030204" pitchFamily="34" charset="0"/>
              </a:rPr>
              <a:t>THANK YOU</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4199964"/>
            <a:ext cx="6857999" cy="355103"/>
          </a:xfrm>
        </p:spPr>
        <p:txBody>
          <a:bodyPr>
            <a:normAutofit fontScale="85000" lnSpcReduction="20000"/>
          </a:bodyPr>
          <a:lstStyle/>
          <a:p>
            <a:pPr algn="ctr"/>
            <a:r>
              <a:rPr lang="en-US" dirty="0"/>
              <a:t> </a:t>
            </a:r>
          </a:p>
        </p:txBody>
      </p:sp>
    </p:spTree>
    <p:extLst>
      <p:ext uri="{BB962C8B-B14F-4D97-AF65-F5344CB8AC3E}">
        <p14:creationId xmlns:p14="http://schemas.microsoft.com/office/powerpoint/2010/main" val="1769724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64018" y="2609058"/>
            <a:ext cx="5725041" cy="1384718"/>
          </a:xfrm>
        </p:spPr>
        <p:txBody>
          <a:bodyPr>
            <a:noAutofit/>
          </a:bodyPr>
          <a:lstStyle/>
          <a:p>
            <a:r>
              <a:rPr lang="en-US" sz="6000" b="1" dirty="0"/>
              <a:t>TEAM MEMBERS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718612" y="640978"/>
            <a:ext cx="4087906" cy="5198534"/>
          </a:xfrm>
        </p:spPr>
        <p:txBody>
          <a:bodyPr>
            <a:normAutofit/>
          </a:bodyPr>
          <a:lstStyle/>
          <a:p>
            <a:pPr>
              <a:lnSpc>
                <a:spcPct val="110000"/>
              </a:lnSpc>
            </a:pPr>
            <a:r>
              <a:rPr lang="en-US" sz="2000" b="1" dirty="0">
                <a:latin typeface="Arial" panose="020B0604020202020204" pitchFamily="34" charset="0"/>
                <a:cs typeface="Arial" panose="020B0604020202020204" pitchFamily="34" charset="0"/>
              </a:rPr>
              <a:t>GEORGE CHIRA</a:t>
            </a:r>
          </a:p>
          <a:p>
            <a:pPr>
              <a:lnSpc>
                <a:spcPct val="110000"/>
              </a:lnSpc>
            </a:pPr>
            <a:r>
              <a:rPr lang="en-US" sz="2000" b="1" dirty="0">
                <a:latin typeface="Arial" panose="020B0604020202020204" pitchFamily="34" charset="0"/>
                <a:cs typeface="Arial" panose="020B0604020202020204" pitchFamily="34" charset="0"/>
              </a:rPr>
              <a:t>MAYA BORORIO</a:t>
            </a:r>
          </a:p>
          <a:p>
            <a:pPr>
              <a:lnSpc>
                <a:spcPct val="110000"/>
              </a:lnSpc>
            </a:pPr>
            <a:r>
              <a:rPr lang="en-US" sz="2000" b="1" dirty="0">
                <a:latin typeface="Arial" panose="020B0604020202020204" pitchFamily="34" charset="0"/>
                <a:cs typeface="Arial" panose="020B0604020202020204" pitchFamily="34" charset="0"/>
              </a:rPr>
              <a:t>GEORGE MACHOKA</a:t>
            </a:r>
          </a:p>
          <a:p>
            <a:pPr>
              <a:lnSpc>
                <a:spcPct val="110000"/>
              </a:lnSpc>
            </a:pPr>
            <a:r>
              <a:rPr lang="en-US" sz="2000" b="1" dirty="0">
                <a:latin typeface="Arial" panose="020B0604020202020204" pitchFamily="34" charset="0"/>
                <a:cs typeface="Arial" panose="020B0604020202020204" pitchFamily="34" charset="0"/>
              </a:rPr>
              <a:t>LEILA NYAMBURA</a:t>
            </a:r>
          </a:p>
          <a:p>
            <a:pPr>
              <a:lnSpc>
                <a:spcPct val="110000"/>
              </a:lnSpc>
            </a:pPr>
            <a:r>
              <a:rPr lang="en-US" sz="2000" b="1" dirty="0">
                <a:latin typeface="Arial" panose="020B0604020202020204" pitchFamily="34" charset="0"/>
                <a:cs typeface="Arial" panose="020B0604020202020204" pitchFamily="34" charset="0"/>
              </a:rPr>
              <a:t>CATHERINE WANJAU</a:t>
            </a:r>
          </a:p>
          <a:p>
            <a:pPr>
              <a:lnSpc>
                <a:spcPct val="110000"/>
              </a:lnSpc>
            </a:pPr>
            <a:r>
              <a:rPr lang="en-US" sz="2000" b="1" dirty="0">
                <a:latin typeface="Arial" panose="020B0604020202020204" pitchFamily="34" charset="0"/>
                <a:cs typeface="Arial" panose="020B0604020202020204" pitchFamily="34" charset="0"/>
              </a:rPr>
              <a:t>PUPITY MWENDWA</a:t>
            </a:r>
          </a:p>
          <a:p>
            <a:pPr>
              <a:lnSpc>
                <a:spcPct val="110000"/>
              </a:lnSpc>
            </a:pPr>
            <a:r>
              <a:rPr lang="en-US" sz="2000" b="1" dirty="0">
                <a:latin typeface="Arial" panose="020B0604020202020204" pitchFamily="34" charset="0"/>
                <a:cs typeface="Arial" panose="020B0604020202020204" pitchFamily="34" charset="0"/>
              </a:rPr>
              <a:t>ALEX IRUNGU</a:t>
            </a:r>
          </a:p>
        </p:txBody>
      </p:sp>
      <p:sp>
        <p:nvSpPr>
          <p:cNvPr id="5" name="Text Placeholder 4">
            <a:extLst>
              <a:ext uri="{FF2B5EF4-FFF2-40B4-BE49-F238E27FC236}">
                <a16:creationId xmlns:a16="http://schemas.microsoft.com/office/drawing/2014/main" id="{26003DD0-8F39-46DF-879B-8D0877A7B02A}"/>
              </a:ext>
            </a:extLst>
          </p:cNvPr>
          <p:cNvSpPr>
            <a:spLocks noGrp="1"/>
          </p:cNvSpPr>
          <p:nvPr>
            <p:ph type="body" sz="half" idx="2"/>
          </p:nvPr>
        </p:nvSpPr>
        <p:spPr/>
        <p:txBody>
          <a:bodyPr/>
          <a:lstStyle/>
          <a:p>
            <a:r>
              <a:rPr lang="en-US" dirty="0"/>
              <a:t> </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5482" y="2609058"/>
            <a:ext cx="6803778" cy="1384718"/>
          </a:xfrm>
        </p:spPr>
        <p:txBody>
          <a:bodyPr>
            <a:noAutofit/>
          </a:bodyPr>
          <a:lstStyle/>
          <a:p>
            <a:r>
              <a:rPr lang="en-US" sz="6000" b="1" dirty="0"/>
              <a:t>TABLE OF CONTENT</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718612" y="640978"/>
            <a:ext cx="4343400" cy="5198534"/>
          </a:xfrm>
        </p:spPr>
        <p:txBody>
          <a:bodyPr>
            <a:normAutofit/>
          </a:bodyPr>
          <a:lstStyle/>
          <a:p>
            <a:pPr marL="0" indent="0">
              <a:lnSpc>
                <a:spcPct val="110000"/>
              </a:lnSpc>
              <a:buNone/>
            </a:pPr>
            <a:r>
              <a:rPr lang="en-US" sz="2000" b="1" dirty="0">
                <a:latin typeface="Arial" panose="020B0604020202020204" pitchFamily="34" charset="0"/>
                <a:cs typeface="Arial" panose="020B0604020202020204" pitchFamily="34" charset="0"/>
              </a:rPr>
              <a:t>Overview</a:t>
            </a:r>
          </a:p>
          <a:p>
            <a:pPr marL="0" indent="0">
              <a:lnSpc>
                <a:spcPct val="110000"/>
              </a:lnSpc>
              <a:buNone/>
            </a:pPr>
            <a:r>
              <a:rPr lang="en-US" sz="2000" b="1" dirty="0">
                <a:latin typeface="Arial" panose="020B0604020202020204" pitchFamily="34" charset="0"/>
                <a:cs typeface="Arial" panose="020B0604020202020204" pitchFamily="34" charset="0"/>
              </a:rPr>
              <a:t>Business and Data Understanding</a:t>
            </a:r>
          </a:p>
          <a:p>
            <a:pPr marL="0" indent="0">
              <a:lnSpc>
                <a:spcPct val="110000"/>
              </a:lnSpc>
              <a:buNone/>
            </a:pPr>
            <a:r>
              <a:rPr lang="en-US" sz="2000" b="1" dirty="0">
                <a:latin typeface="Arial" panose="020B0604020202020204" pitchFamily="34" charset="0"/>
                <a:cs typeface="Arial" panose="020B0604020202020204" pitchFamily="34" charset="0"/>
              </a:rPr>
              <a:t>Data Preparation</a:t>
            </a:r>
          </a:p>
          <a:p>
            <a:pPr marL="0" indent="0">
              <a:lnSpc>
                <a:spcPct val="110000"/>
              </a:lnSpc>
              <a:buNone/>
            </a:pPr>
            <a:r>
              <a:rPr lang="en-US" sz="2000" b="1" dirty="0">
                <a:latin typeface="Arial" panose="020B0604020202020204" pitchFamily="34" charset="0"/>
                <a:cs typeface="Arial" panose="020B0604020202020204" pitchFamily="34" charset="0"/>
              </a:rPr>
              <a:t>Modeling</a:t>
            </a:r>
          </a:p>
          <a:p>
            <a:pPr marL="0" indent="0">
              <a:lnSpc>
                <a:spcPct val="110000"/>
              </a:lnSpc>
              <a:buNone/>
            </a:pPr>
            <a:r>
              <a:rPr lang="en-US" sz="2000" b="1" dirty="0">
                <a:latin typeface="Arial" panose="020B0604020202020204" pitchFamily="34" charset="0"/>
                <a:cs typeface="Arial" panose="020B0604020202020204" pitchFamily="34" charset="0"/>
              </a:rPr>
              <a:t>Evaluation</a:t>
            </a:r>
          </a:p>
          <a:p>
            <a:pPr marL="0" indent="0">
              <a:lnSpc>
                <a:spcPct val="110000"/>
              </a:lnSpc>
              <a:buNone/>
            </a:pPr>
            <a:r>
              <a:rPr lang="en-US" sz="2000" b="1" dirty="0">
                <a:latin typeface="Arial" panose="020B0604020202020204" pitchFamily="34" charset="0"/>
                <a:cs typeface="Arial" panose="020B0604020202020204" pitchFamily="34" charset="0"/>
              </a:rPr>
              <a:t>Key Findings</a:t>
            </a:r>
          </a:p>
          <a:p>
            <a:pPr marL="0" indent="0">
              <a:lnSpc>
                <a:spcPct val="110000"/>
              </a:lnSpc>
              <a:buNone/>
            </a:pPr>
            <a:r>
              <a:rPr lang="en-US" sz="2000" b="1" dirty="0">
                <a:latin typeface="Arial" panose="020B0604020202020204" pitchFamily="34" charset="0"/>
                <a:cs typeface="Arial" panose="020B0604020202020204" pitchFamily="34" charset="0"/>
              </a:rPr>
              <a:t>Recommendations</a:t>
            </a:r>
          </a:p>
          <a:p>
            <a:pPr marL="0" indent="0">
              <a:lnSpc>
                <a:spcPct val="110000"/>
              </a:lnSpc>
              <a:buNone/>
            </a:pPr>
            <a:r>
              <a:rPr lang="en-US" sz="2000" b="1" dirty="0">
                <a:latin typeface="Arial" panose="020B0604020202020204" pitchFamily="34" charset="0"/>
                <a:cs typeface="Arial" panose="020B0604020202020204" pitchFamily="34" charset="0"/>
              </a:rPr>
              <a:t>Next Steps</a:t>
            </a:r>
          </a:p>
          <a:p>
            <a:pPr marL="0" indent="0">
              <a:lnSpc>
                <a:spcPct val="110000"/>
              </a:lnSpc>
              <a:buNone/>
            </a:pPr>
            <a:endParaRPr lang="en-US" sz="2000" b="1"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26003DD0-8F39-46DF-879B-8D0877A7B02A}"/>
              </a:ext>
            </a:extLst>
          </p:cNvPr>
          <p:cNvSpPr>
            <a:spLocks noGrp="1"/>
          </p:cNvSpPr>
          <p:nvPr>
            <p:ph type="body" sz="half" idx="2"/>
          </p:nvPr>
        </p:nvSpPr>
        <p:spPr/>
        <p:txBody>
          <a:bodyPr/>
          <a:lstStyle/>
          <a:p>
            <a:r>
              <a:rPr lang="en-US" dirty="0"/>
              <a:t> </a:t>
            </a:r>
          </a:p>
        </p:txBody>
      </p:sp>
    </p:spTree>
    <p:extLst>
      <p:ext uri="{BB962C8B-B14F-4D97-AF65-F5344CB8AC3E}">
        <p14:creationId xmlns:p14="http://schemas.microsoft.com/office/powerpoint/2010/main" val="3361170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p:txBody>
          <a:bodyPr/>
          <a:lstStyle/>
          <a:p>
            <a:r>
              <a:rPr lang="en-US" b="1" dirty="0">
                <a:latin typeface="Arial Black" panose="020B0A04020102020204" pitchFamily="34" charset="0"/>
              </a:rPr>
              <a:t>OVERVIEW</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p:txBody>
          <a:bodyPr>
            <a:normAutofit lnSpcReduction="10000"/>
          </a:bodyPr>
          <a:lstStyle/>
          <a:p>
            <a:r>
              <a:rPr lang="en-US" dirty="0">
                <a:latin typeface="Arial" panose="020B0604020202020204" pitchFamily="34" charset="0"/>
                <a:cs typeface="Arial" panose="020B0604020202020204" pitchFamily="34" charset="0"/>
              </a:rPr>
              <a:t>This project aimed to analyze Twitter sentiment about Apple and Google products. The sentiment analysis helps us understand if customers are expressing positive, negative, or neutral feelings toward these companies’ products on social media.</a:t>
            </a:r>
          </a:p>
          <a:p>
            <a:r>
              <a:rPr lang="en-US" b="1" u="sng" dirty="0">
                <a:latin typeface="Arial" panose="020B0604020202020204" pitchFamily="34" charset="0"/>
                <a:cs typeface="Arial" panose="020B0604020202020204" pitchFamily="34" charset="0"/>
              </a:rPr>
              <a:t>OBJECTIVE:</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By understanding sentiments, Apple and Google can gain insight into customer satisfaction, identify product strengths and weaknesses, and make informed decisions to improve customer experience.</a:t>
            </a:r>
          </a:p>
        </p:txBody>
      </p:sp>
    </p:spTree>
    <p:extLst>
      <p:ext uri="{BB962C8B-B14F-4D97-AF65-F5344CB8AC3E}">
        <p14:creationId xmlns:p14="http://schemas.microsoft.com/office/powerpoint/2010/main" val="809058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a:xfrm>
            <a:off x="1141413" y="618518"/>
            <a:ext cx="10382716" cy="1478570"/>
          </a:xfrm>
        </p:spPr>
        <p:txBody>
          <a:bodyPr/>
          <a:lstStyle/>
          <a:p>
            <a:r>
              <a:rPr lang="en-US" b="1" dirty="0">
                <a:latin typeface="Arial Black" panose="020B0A04020102020204" pitchFamily="34" charset="0"/>
              </a:rPr>
              <a:t>Business and Data Understanding</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a:xfrm>
            <a:off x="1141412" y="1815353"/>
            <a:ext cx="9905999" cy="4545106"/>
          </a:xfrm>
        </p:spPr>
        <p:txBody>
          <a:bodyPr>
            <a:normAutofit lnSpcReduction="10000"/>
          </a:bodyPr>
          <a:lstStyle/>
          <a:p>
            <a:r>
              <a:rPr lang="en-US" b="1" u="sng" dirty="0">
                <a:latin typeface="Arial" panose="020B0604020202020204" pitchFamily="34" charset="0"/>
                <a:cs typeface="Arial" panose="020B0604020202020204" pitchFamily="34" charset="0"/>
              </a:rPr>
              <a:t>Business Context:</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Both Apple and Google strive to maintain positive customer relations and improve their products. With increasing engagement on social media, Twitter sentiment offers real-time feedback on how customers feel about new releases, updates, and the general perception of each brand.</a:t>
            </a:r>
          </a:p>
          <a:p>
            <a:r>
              <a:rPr lang="en-US" b="1" u="sng" dirty="0">
                <a:latin typeface="Arial" panose="020B0604020202020204" pitchFamily="34" charset="0"/>
                <a:cs typeface="Arial" panose="020B0604020202020204" pitchFamily="34" charset="0"/>
              </a:rPr>
              <a:t>Data Source:</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We used </a:t>
            </a:r>
            <a:r>
              <a:rPr lang="en-US" b="1" u="sng" dirty="0">
                <a:latin typeface="Arial" panose="020B0604020202020204" pitchFamily="34" charset="0"/>
                <a:cs typeface="Arial" panose="020B0604020202020204" pitchFamily="34" charset="0"/>
              </a:rPr>
              <a:t>secondary data</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from CrowdFlower with a dataset of over 9,000 tweets mentioning Apple and Google products. Each tweet was manually rated as positive, negative, or neutral by human reviewers, providing us with labeled data that accurately reflects customer sentiment.</a:t>
            </a:r>
          </a:p>
        </p:txBody>
      </p:sp>
    </p:spTree>
    <p:extLst>
      <p:ext uri="{BB962C8B-B14F-4D97-AF65-F5344CB8AC3E}">
        <p14:creationId xmlns:p14="http://schemas.microsoft.com/office/powerpoint/2010/main" val="277456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BF283-03DA-44D4-A8AC-C3106FD9C425}"/>
              </a:ext>
            </a:extLst>
          </p:cNvPr>
          <p:cNvSpPr>
            <a:spLocks noGrp="1"/>
          </p:cNvSpPr>
          <p:nvPr>
            <p:ph type="title"/>
          </p:nvPr>
        </p:nvSpPr>
        <p:spPr>
          <a:xfrm>
            <a:off x="1210235" y="471920"/>
            <a:ext cx="10663518" cy="914447"/>
          </a:xfrm>
        </p:spPr>
        <p:txBody>
          <a:bodyPr>
            <a:normAutofit/>
          </a:bodyPr>
          <a:lstStyle/>
          <a:p>
            <a:r>
              <a:rPr lang="en-US" dirty="0">
                <a:latin typeface="Arial Black" panose="020B0A04020102020204" pitchFamily="34" charset="0"/>
              </a:rPr>
              <a:t>EMOTION DISTRIBUTION</a:t>
            </a:r>
          </a:p>
        </p:txBody>
      </p:sp>
      <p:pic>
        <p:nvPicPr>
          <p:cNvPr id="5" name="Content Placeholder 4">
            <a:extLst>
              <a:ext uri="{FF2B5EF4-FFF2-40B4-BE49-F238E27FC236}">
                <a16:creationId xmlns:a16="http://schemas.microsoft.com/office/drawing/2014/main" id="{A31F7BFA-8440-4C76-96A6-34FB00EEED4B}"/>
              </a:ext>
            </a:extLst>
          </p:cNvPr>
          <p:cNvPicPr>
            <a:picLocks noGrp="1" noChangeAspect="1"/>
          </p:cNvPicPr>
          <p:nvPr>
            <p:ph idx="1"/>
          </p:nvPr>
        </p:nvPicPr>
        <p:blipFill>
          <a:blip r:embed="rId2"/>
          <a:stretch>
            <a:fillRect/>
          </a:stretch>
        </p:blipFill>
        <p:spPr>
          <a:xfrm>
            <a:off x="2831613" y="1641011"/>
            <a:ext cx="6815643" cy="4745069"/>
          </a:xfrm>
          <a:prstGeom prst="rect">
            <a:avLst/>
          </a:prstGeom>
        </p:spPr>
      </p:pic>
    </p:spTree>
    <p:extLst>
      <p:ext uri="{BB962C8B-B14F-4D97-AF65-F5344CB8AC3E}">
        <p14:creationId xmlns:p14="http://schemas.microsoft.com/office/powerpoint/2010/main" val="1481301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BF283-03DA-44D4-A8AC-C3106FD9C425}"/>
              </a:ext>
            </a:extLst>
          </p:cNvPr>
          <p:cNvSpPr>
            <a:spLocks noGrp="1"/>
          </p:cNvSpPr>
          <p:nvPr>
            <p:ph type="title"/>
          </p:nvPr>
        </p:nvSpPr>
        <p:spPr>
          <a:xfrm>
            <a:off x="1210235" y="471920"/>
            <a:ext cx="10663518" cy="914447"/>
          </a:xfrm>
        </p:spPr>
        <p:txBody>
          <a:bodyPr>
            <a:normAutofit/>
          </a:bodyPr>
          <a:lstStyle/>
          <a:p>
            <a:r>
              <a:rPr lang="en-US" dirty="0">
                <a:latin typeface="Arial Black" panose="020B0A04020102020204" pitchFamily="34" charset="0"/>
              </a:rPr>
              <a:t>PRODUCT DISTRIBUTION</a:t>
            </a:r>
          </a:p>
        </p:txBody>
      </p:sp>
      <p:pic>
        <p:nvPicPr>
          <p:cNvPr id="6" name="Content Placeholder 5">
            <a:extLst>
              <a:ext uri="{FF2B5EF4-FFF2-40B4-BE49-F238E27FC236}">
                <a16:creationId xmlns:a16="http://schemas.microsoft.com/office/drawing/2014/main" id="{1F38DA22-8583-4AAE-88AA-DDA7D20E4F54}"/>
              </a:ext>
            </a:extLst>
          </p:cNvPr>
          <p:cNvPicPr>
            <a:picLocks noGrp="1" noChangeAspect="1"/>
          </p:cNvPicPr>
          <p:nvPr>
            <p:ph idx="1"/>
          </p:nvPr>
        </p:nvPicPr>
        <p:blipFill>
          <a:blip r:embed="rId2"/>
          <a:stretch>
            <a:fillRect/>
          </a:stretch>
        </p:blipFill>
        <p:spPr>
          <a:xfrm>
            <a:off x="1790634" y="1575313"/>
            <a:ext cx="8610732" cy="4465418"/>
          </a:xfrm>
          <a:prstGeom prst="rect">
            <a:avLst/>
          </a:prstGeom>
        </p:spPr>
      </p:pic>
    </p:spTree>
    <p:extLst>
      <p:ext uri="{BB962C8B-B14F-4D97-AF65-F5344CB8AC3E}">
        <p14:creationId xmlns:p14="http://schemas.microsoft.com/office/powerpoint/2010/main" val="360020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p:txBody>
          <a:bodyPr/>
          <a:lstStyle/>
          <a:p>
            <a:r>
              <a:rPr lang="en-US" b="1" dirty="0">
                <a:latin typeface="Arial Black" panose="020B0A04020102020204" pitchFamily="34" charset="0"/>
              </a:rPr>
              <a:t>Data Preparation</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p:txBody>
          <a:bodyPr>
            <a:normAutofit fontScale="92500" lnSpcReduction="10000"/>
          </a:bodyPr>
          <a:lstStyle/>
          <a:p>
            <a:r>
              <a:rPr lang="en-US" b="1" u="sng" dirty="0">
                <a:latin typeface="Arial" panose="020B0604020202020204" pitchFamily="34" charset="0"/>
                <a:cs typeface="Arial" panose="020B0604020202020204" pitchFamily="34" charset="0"/>
              </a:rPr>
              <a:t>Data Cleaning:</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The initial data contained various non-essential elements like special characters, hashtags, and URLs. We removed these to focus on the core text content of each tweet. Cleaning ensures that the data is consistent and relevant for analysis.</a:t>
            </a:r>
          </a:p>
          <a:p>
            <a:r>
              <a:rPr lang="en-US" b="1" u="sng" dirty="0">
                <a:latin typeface="Arial" panose="020B0604020202020204" pitchFamily="34" charset="0"/>
                <a:cs typeface="Arial" panose="020B0604020202020204" pitchFamily="34" charset="0"/>
              </a:rPr>
              <a:t>Text Transformation:</a:t>
            </a:r>
            <a:r>
              <a:rPr lang="en-US" dirty="0">
                <a:latin typeface="Arial" panose="020B0604020202020204" pitchFamily="34" charset="0"/>
                <a:cs typeface="Arial" panose="020B0604020202020204" pitchFamily="34" charset="0"/>
              </a:rPr>
              <a:t> Text data isn’t inherently understandable to machine learning models. We transformed each tweet into a numerical format through methods like tokenization, which breaks down text into smaller pieces (words or phrases). This conversion allows the model to detect patterns and associations within the text.</a:t>
            </a:r>
          </a:p>
        </p:txBody>
      </p:sp>
    </p:spTree>
    <p:extLst>
      <p:ext uri="{BB962C8B-B14F-4D97-AF65-F5344CB8AC3E}">
        <p14:creationId xmlns:p14="http://schemas.microsoft.com/office/powerpoint/2010/main" val="3216613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EBFC-FF00-46F6-AA61-415EA1EAE7EB}"/>
              </a:ext>
            </a:extLst>
          </p:cNvPr>
          <p:cNvSpPr>
            <a:spLocks noGrp="1"/>
          </p:cNvSpPr>
          <p:nvPr>
            <p:ph type="title"/>
          </p:nvPr>
        </p:nvSpPr>
        <p:spPr>
          <a:xfrm>
            <a:off x="1141413" y="618518"/>
            <a:ext cx="9905998" cy="968234"/>
          </a:xfrm>
        </p:spPr>
        <p:txBody>
          <a:bodyPr/>
          <a:lstStyle/>
          <a:p>
            <a:r>
              <a:rPr lang="en-US" b="1" dirty="0">
                <a:latin typeface="Arial Black" panose="020B0A04020102020204" pitchFamily="34" charset="0"/>
              </a:rPr>
              <a:t>Modeling</a:t>
            </a:r>
          </a:p>
        </p:txBody>
      </p:sp>
      <p:sp>
        <p:nvSpPr>
          <p:cNvPr id="3" name="Content Placeholder 2">
            <a:extLst>
              <a:ext uri="{FF2B5EF4-FFF2-40B4-BE49-F238E27FC236}">
                <a16:creationId xmlns:a16="http://schemas.microsoft.com/office/drawing/2014/main" id="{0E83A050-B5C7-4B63-9825-A7F89F7B9F4D}"/>
              </a:ext>
            </a:extLst>
          </p:cNvPr>
          <p:cNvSpPr>
            <a:spLocks noGrp="1"/>
          </p:cNvSpPr>
          <p:nvPr>
            <p:ph idx="1"/>
          </p:nvPr>
        </p:nvSpPr>
        <p:spPr>
          <a:xfrm>
            <a:off x="1141412" y="1586752"/>
            <a:ext cx="9905999" cy="4814047"/>
          </a:xfrm>
        </p:spPr>
        <p:txBody>
          <a:bodyPr>
            <a:normAutofit fontScale="92500"/>
          </a:bodyPr>
          <a:lstStyle/>
          <a:p>
            <a:r>
              <a:rPr lang="en-US" b="1" u="sng" dirty="0">
                <a:latin typeface="Arial" panose="020B0604020202020204" pitchFamily="34" charset="0"/>
                <a:cs typeface="Arial" panose="020B0604020202020204" pitchFamily="34" charset="0"/>
              </a:rPr>
              <a:t>Model Choices:</a:t>
            </a:r>
          </a:p>
          <a:p>
            <a:pPr lvl="1">
              <a:buFont typeface="Courier New" panose="02070309020205020404" pitchFamily="49" charset="0"/>
              <a:buChar char="o"/>
            </a:pPr>
            <a:r>
              <a:rPr lang="en-US" b="1" u="sng" dirty="0">
                <a:latin typeface="Arial" panose="020B0604020202020204" pitchFamily="34" charset="0"/>
                <a:cs typeface="Arial" panose="020B0604020202020204" pitchFamily="34" charset="0"/>
              </a:rPr>
              <a:t>Binary Classification Model:</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First, we built a model to categorize tweets as either positive or negative. This is useful for understanding general customer sentiment and is relatively straightforward to implement.</a:t>
            </a:r>
          </a:p>
          <a:p>
            <a:pPr lvl="1">
              <a:buFont typeface="Courier New" panose="02070309020205020404" pitchFamily="49" charset="0"/>
              <a:buChar char="o"/>
            </a:pPr>
            <a:r>
              <a:rPr lang="en-US" b="1" u="sng" dirty="0">
                <a:latin typeface="Arial" panose="020B0604020202020204" pitchFamily="34" charset="0"/>
                <a:cs typeface="Arial" panose="020B0604020202020204" pitchFamily="34" charset="0"/>
              </a:rPr>
              <a:t>Multiclass Classification Model:</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We then expanded our analysis by including neutral sentiments, creating a three-category classification model. This provides more detailed insights, distinguishing between tweets that are strongly opinionated and those that are more neutral.</a:t>
            </a:r>
          </a:p>
          <a:p>
            <a:r>
              <a:rPr lang="en-US" b="1" u="sng" dirty="0">
                <a:latin typeface="Arial" panose="020B0604020202020204" pitchFamily="34" charset="0"/>
                <a:cs typeface="Arial" panose="020B0604020202020204" pitchFamily="34" charset="0"/>
              </a:rPr>
              <a:t>Model Functionality:</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These models work by identifying patterns in the words and phrases people use. The binary model focused on simpler patterns, while the multiclass model required deeper analysis to separate neutral comments from more strongly positive or negative sentiments.</a:t>
            </a:r>
          </a:p>
        </p:txBody>
      </p:sp>
    </p:spTree>
    <p:extLst>
      <p:ext uri="{BB962C8B-B14F-4D97-AF65-F5344CB8AC3E}">
        <p14:creationId xmlns:p14="http://schemas.microsoft.com/office/powerpoint/2010/main" val="7991902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openxmlformats.org/package/2006/metadata/core-properties"/>
    <ds:schemaRef ds:uri="16c05727-aa75-4e4a-9b5f-8a80a1165891"/>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schemas.microsoft.com/office/infopath/2007/PartnerControls"/>
    <ds:schemaRef ds:uri="71af3243-3dd4-4a8d-8c0d-dd76da1f02a5"/>
    <ds:schemaRef ds:uri="http://www.w3.org/XML/1998/namespace"/>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814</Words>
  <Application>Microsoft Office PowerPoint</Application>
  <PresentationFormat>Widescreen</PresentationFormat>
  <Paragraphs>54</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Black</vt:lpstr>
      <vt:lpstr>Arial Rounded MT Bold</vt:lpstr>
      <vt:lpstr>Calibri</vt:lpstr>
      <vt:lpstr>Courier New</vt:lpstr>
      <vt:lpstr>Tw Cen MT</vt:lpstr>
      <vt:lpstr>Circuit</vt:lpstr>
      <vt:lpstr>TWITTER SENTIMENT ANALYSIS – GOOGLE AND APPLE PRODUCTS</vt:lpstr>
      <vt:lpstr>TEAM MEMBERS</vt:lpstr>
      <vt:lpstr>TABLE OF CONTENT</vt:lpstr>
      <vt:lpstr>OVERVIEW</vt:lpstr>
      <vt:lpstr>Business and Data Understanding</vt:lpstr>
      <vt:lpstr>EMOTION DISTRIBUTION</vt:lpstr>
      <vt:lpstr>PRODUCT DISTRIBUTION</vt:lpstr>
      <vt:lpstr>Data Preparation</vt:lpstr>
      <vt:lpstr>Modeling</vt:lpstr>
      <vt:lpstr>Evaluation</vt:lpstr>
      <vt:lpstr>KEY FINDINGS</vt:lpstr>
      <vt:lpstr>Recommendations</vt:lpstr>
      <vt:lpstr>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2024-10-11T11:10:50Z</dcterms:created>
  <dcterms:modified xsi:type="dcterms:W3CDTF">2024-10-11T16:36:27Z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